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1" r:id="rId6"/>
    <p:sldId id="262" r:id="rId7"/>
    <p:sldId id="265" r:id="rId8"/>
    <p:sldId id="266" r:id="rId9"/>
    <p:sldId id="257" r:id="rId10"/>
    <p:sldId id="267" r:id="rId11"/>
  </p:sldIdLst>
  <p:sldSz cx="12192000" cy="6858000"/>
  <p:notesSz cx="6858000" cy="994727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A2D7CC5-49E1-4319-8A25-31A8B46FB281}" type="datetimeFigureOut">
              <a:rPr lang="pt-BR" smtClean="0"/>
              <a:t>16/10/2018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3108260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A2D7CC5-49E1-4319-8A25-31A8B46FB281}" type="datetimeFigureOut">
              <a:rPr lang="pt-BR" smtClean="0"/>
              <a:t>16/10/2018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116727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A2D7CC5-49E1-4319-8A25-31A8B46FB281}" type="datetimeFigureOut">
              <a:rPr lang="pt-BR" smtClean="0"/>
              <a:t>16/10/2018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378913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A2D7CC5-49E1-4319-8A25-31A8B46FB281}" type="datetimeFigureOut">
              <a:rPr lang="pt-BR" smtClean="0"/>
              <a:t>16/10/2018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25879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EA2D7CC5-49E1-4319-8A25-31A8B46FB281}" type="datetimeFigureOut">
              <a:rPr lang="pt-BR" smtClean="0"/>
              <a:t>16/10/2018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286377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A2D7CC5-49E1-4319-8A25-31A8B46FB281}" type="datetimeFigureOut">
              <a:rPr lang="pt-BR" smtClean="0"/>
              <a:t>16/10/2018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428041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A2D7CC5-49E1-4319-8A25-31A8B46FB281}" type="datetimeFigureOut">
              <a:rPr lang="pt-BR" smtClean="0"/>
              <a:t>16/10/2018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392018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A2D7CC5-49E1-4319-8A25-31A8B46FB281}" type="datetimeFigureOut">
              <a:rPr lang="pt-BR" smtClean="0"/>
              <a:t>16/10/2018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166101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2D7CC5-49E1-4319-8A25-31A8B46FB281}" type="datetimeFigureOut">
              <a:rPr lang="pt-BR" smtClean="0"/>
              <a:t>16/10/2018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95084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A2D7CC5-49E1-4319-8A25-31A8B46FB281}" type="datetimeFigureOut">
              <a:rPr lang="pt-BR" smtClean="0"/>
              <a:t>16/10/2018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40761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A2D7CC5-49E1-4319-8A25-31A8B46FB281}" type="datetimeFigureOut">
              <a:rPr lang="pt-BR" smtClean="0"/>
              <a:t>16/10/2018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EC9D90-A860-4F2A-8A66-16D25EABEAA3}" type="slidenum">
              <a:rPr lang="pt-BR" smtClean="0"/>
              <a:t>‹nº›</a:t>
            </a:fld>
            <a:endParaRPr lang="pt-BR"/>
          </a:p>
        </p:txBody>
      </p:sp>
    </p:spTree>
    <p:extLst>
      <p:ext uri="{BB962C8B-B14F-4D97-AF65-F5344CB8AC3E}">
        <p14:creationId xmlns:p14="http://schemas.microsoft.com/office/powerpoint/2010/main" val="141220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D7CC5-49E1-4319-8A25-31A8B46FB281}" type="datetimeFigureOut">
              <a:rPr lang="pt-BR" smtClean="0"/>
              <a:t>16/10/2018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C9D90-A860-4F2A-8A66-16D25EABEAA3}" type="slidenum">
              <a:rPr lang="pt-BR" smtClean="0"/>
              <a:t>‹nº›</a:t>
            </a:fld>
            <a:endParaRPr lang="pt-BR"/>
          </a:p>
        </p:txBody>
      </p:sp>
    </p:spTree>
    <p:extLst>
      <p:ext uri="{BB962C8B-B14F-4D97-AF65-F5344CB8AC3E}">
        <p14:creationId xmlns:p14="http://schemas.microsoft.com/office/powerpoint/2010/main" val="1554671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9" y="1162190"/>
            <a:ext cx="11874755" cy="4415649"/>
          </a:xfrm>
          <a:prstGeom prst="rect">
            <a:avLst/>
          </a:prstGeom>
        </p:spPr>
      </p:pic>
    </p:spTree>
    <p:extLst>
      <p:ext uri="{BB962C8B-B14F-4D97-AF65-F5344CB8AC3E}">
        <p14:creationId xmlns:p14="http://schemas.microsoft.com/office/powerpoint/2010/main" val="154416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998" y="4905347"/>
            <a:ext cx="10515600" cy="1614366"/>
          </a:xfr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1658" y="1050887"/>
            <a:ext cx="5577838" cy="3136002"/>
          </a:xfrm>
          <a:prstGeom prst="rect">
            <a:avLst/>
          </a:prstGeom>
        </p:spPr>
      </p:pic>
    </p:spTree>
    <p:extLst>
      <p:ext uri="{BB962C8B-B14F-4D97-AF65-F5344CB8AC3E}">
        <p14:creationId xmlns:p14="http://schemas.microsoft.com/office/powerpoint/2010/main" val="212168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50817" y="571591"/>
            <a:ext cx="10515600" cy="4351338"/>
          </a:xfrm>
        </p:spPr>
        <p:txBody>
          <a:bodyPr>
            <a:normAutofit lnSpcReduction="10000"/>
          </a:bodyPr>
          <a:lstStyle/>
          <a:p>
            <a:pPr marL="0" indent="0">
              <a:buNone/>
            </a:pPr>
            <a:r>
              <a:rPr lang="pt-BR" b="1" dirty="0"/>
              <a:t>O que muda com a CCT 2018-2020</a:t>
            </a:r>
            <a:r>
              <a:rPr lang="pt-BR" b="1" dirty="0" smtClean="0"/>
              <a:t>?</a:t>
            </a:r>
          </a:p>
          <a:p>
            <a:pPr marL="0" indent="0">
              <a:buNone/>
            </a:pPr>
            <a:endParaRPr lang="pt-BR" b="1" dirty="0"/>
          </a:p>
          <a:p>
            <a:pPr marL="0" indent="0">
              <a:buNone/>
            </a:pPr>
            <a:r>
              <a:rPr lang="pt-BR" dirty="0"/>
              <a:t>Em vigor desde o dia 01/08/2018, a nova </a:t>
            </a:r>
            <a:r>
              <a:rPr lang="pt-BR" b="1" dirty="0"/>
              <a:t>CCT 2018-2020</a:t>
            </a:r>
            <a:r>
              <a:rPr lang="pt-BR" dirty="0"/>
              <a:t> firmada entre o Sicomércio e o Sindicato dos Empregados traz algumas alterações nas regras trabalhistas, sendo a principal delas a possibilidade de que empresas abram suas portas nos feriados pré-determinados.</a:t>
            </a:r>
          </a:p>
          <a:p>
            <a:pPr marL="0" indent="0">
              <a:buNone/>
            </a:pPr>
            <a:r>
              <a:rPr lang="pt-BR" dirty="0"/>
              <a:t>Mas essas mudanças ainda podem gerar dúvidas, por isso, </a:t>
            </a:r>
            <a:r>
              <a:rPr lang="pt-BR" dirty="0" smtClean="0"/>
              <a:t>vamos </a:t>
            </a:r>
            <a:r>
              <a:rPr lang="pt-BR" dirty="0"/>
              <a:t>responder os principais questionamentos, evitando equívocos que possam gerar passivos trabalhistas para as empresas. </a:t>
            </a:r>
            <a:endParaRPr lang="pt-BR" dirty="0" smtClean="0"/>
          </a:p>
          <a:p>
            <a:pPr marL="0" indent="0">
              <a:buNone/>
            </a:pPr>
            <a:r>
              <a:rPr lang="pt-BR" dirty="0" smtClean="0"/>
              <a:t>Confira a seguir </a:t>
            </a:r>
            <a:r>
              <a:rPr lang="pt-BR" dirty="0"/>
              <a:t>as principais alterações após a assinatura da nova CCT:</a:t>
            </a:r>
          </a:p>
          <a:p>
            <a:pPr marL="0" indent="0">
              <a:buNone/>
            </a:pPr>
            <a:endParaRPr lang="pt-BR" dirty="0"/>
          </a:p>
        </p:txBody>
      </p:sp>
    </p:spTree>
    <p:extLst>
      <p:ext uri="{BB962C8B-B14F-4D97-AF65-F5344CB8AC3E}">
        <p14:creationId xmlns:p14="http://schemas.microsoft.com/office/powerpoint/2010/main" val="407039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760" y="160523"/>
            <a:ext cx="10515600" cy="1325563"/>
          </a:xfrm>
        </p:spPr>
        <p:txBody>
          <a:bodyPr>
            <a:normAutofit/>
          </a:bodyPr>
          <a:lstStyle/>
          <a:p>
            <a:r>
              <a:rPr lang="pt-BR" sz="4000" b="1" dirty="0" smtClean="0"/>
              <a:t>Posso Exigir Trabalho Nos Feriados?</a:t>
            </a:r>
            <a:endParaRPr lang="pt-BR" sz="4000" b="1" dirty="0"/>
          </a:p>
        </p:txBody>
      </p:sp>
      <p:sp>
        <p:nvSpPr>
          <p:cNvPr id="3" name="Espaço Reservado para Conteúdo 2"/>
          <p:cNvSpPr>
            <a:spLocks noGrp="1"/>
          </p:cNvSpPr>
          <p:nvPr>
            <p:ph idx="1"/>
          </p:nvPr>
        </p:nvSpPr>
        <p:spPr>
          <a:xfrm>
            <a:off x="746760" y="1420675"/>
            <a:ext cx="8553994" cy="5149941"/>
          </a:xfrm>
        </p:spPr>
        <p:txBody>
          <a:bodyPr>
            <a:noAutofit/>
          </a:bodyPr>
          <a:lstStyle/>
          <a:p>
            <a:pPr marL="0" indent="0">
              <a:buNone/>
            </a:pPr>
            <a:r>
              <a:rPr lang="pt-BR" sz="2000" dirty="0" smtClean="0"/>
              <a:t>Com a nova CCT, as empresas que desejarem abrir suas portas nos feriados municipais, estaduais e federais nela estipulados, poderão fazê-lo, desde que atendam as seguintes exigências:</a:t>
            </a:r>
          </a:p>
          <a:p>
            <a:pPr marL="457200" indent="-457200">
              <a:buFont typeface="+mj-lt"/>
              <a:buAutoNum type="arabicPeriod"/>
            </a:pPr>
            <a:r>
              <a:rPr lang="pt-BR" sz="2000" dirty="0" smtClean="0"/>
              <a:t>Tanto a empresa quanto os funcionários que trabalharão no feriado deverão estar legalmente amparados pela CCT 2018-2020, ou seja, a empresa interessada deverá estar filiada ao Sindicato Patronal e em dia com o pagamento das trimestralidades. Já para os funcionários, basta estar filiado ao Sindicato Laboral ou não se opor ao pagamento da taxa negocial.</a:t>
            </a:r>
          </a:p>
          <a:p>
            <a:pPr marL="457200" indent="-457200">
              <a:buFont typeface="+mj-lt"/>
              <a:buAutoNum type="arabicPeriod"/>
            </a:pPr>
            <a:r>
              <a:rPr lang="pt-BR" sz="2000" dirty="0" smtClean="0"/>
              <a:t>Preenchimento prévio do formulário de acordo entre empresa e empregado (disponível neste link: https://goo.gl/ixMcpZ), devendo a empresa homologar o mesmo no Sicomércio com pelo menos 48h de antecedência a data desejada, não havendo a necessidade de pagamento de qualquer taxa de homologação. </a:t>
            </a:r>
            <a:endParaRPr lang="pt-BR" sz="2000" dirty="0"/>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504" y="2889504"/>
            <a:ext cx="2891246" cy="3892296"/>
          </a:xfrm>
          <a:prstGeom prst="rect">
            <a:avLst/>
          </a:prstGeom>
        </p:spPr>
      </p:pic>
    </p:spTree>
    <p:extLst>
      <p:ext uri="{BB962C8B-B14F-4D97-AF65-F5344CB8AC3E}">
        <p14:creationId xmlns:p14="http://schemas.microsoft.com/office/powerpoint/2010/main" val="345296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760" y="160523"/>
            <a:ext cx="10515600" cy="1325563"/>
          </a:xfrm>
        </p:spPr>
        <p:txBody>
          <a:bodyPr>
            <a:normAutofit/>
          </a:bodyPr>
          <a:lstStyle/>
          <a:p>
            <a:r>
              <a:rPr lang="pt-BR" sz="4000" b="1" dirty="0" smtClean="0"/>
              <a:t>Posso Exigir Trabalho Nos Feriados?</a:t>
            </a:r>
            <a:endParaRPr lang="pt-BR" sz="4000" b="1" dirty="0"/>
          </a:p>
        </p:txBody>
      </p:sp>
      <p:sp>
        <p:nvSpPr>
          <p:cNvPr id="3" name="Espaço Reservado para Conteúdo 2"/>
          <p:cNvSpPr>
            <a:spLocks noGrp="1"/>
          </p:cNvSpPr>
          <p:nvPr>
            <p:ph idx="1"/>
          </p:nvPr>
        </p:nvSpPr>
        <p:spPr>
          <a:xfrm>
            <a:off x="746760" y="1420675"/>
            <a:ext cx="8553994" cy="5149941"/>
          </a:xfrm>
        </p:spPr>
        <p:txBody>
          <a:bodyPr>
            <a:noAutofit/>
          </a:bodyPr>
          <a:lstStyle/>
          <a:p>
            <a:pPr marL="457200" indent="-457200">
              <a:buFont typeface="+mj-lt"/>
              <a:buAutoNum type="arabicPeriod" startAt="3"/>
            </a:pPr>
            <a:r>
              <a:rPr lang="pt-BR" sz="2000" dirty="0" smtClean="0"/>
              <a:t>A jornada de trabalho de cada funcionário não poderá exceder 8 horas nos feriados e a compensação desta jornada deve ser na base da dobra, ou seja, 100% (cem pontos percentuais) sobre a hora normal e o pagamento do vale transporte do dia do Feriado trabalhado, sem prejuízo ao repouso semanal obrigatório. </a:t>
            </a:r>
            <a:r>
              <a:rPr lang="pt-BR" sz="2000" i="1" dirty="0" smtClean="0"/>
              <a:t>(Exceto para feriado do dia 08/12 - Dia da Padroeira de Resende, o qual deverá ser obrigatoriamente compensado com 1 folga remunerada em qualquer dia do mês de Janeiro)</a:t>
            </a:r>
            <a:r>
              <a:rPr lang="pt-BR" sz="2000" dirty="0" smtClean="0"/>
              <a:t>.</a:t>
            </a:r>
          </a:p>
          <a:p>
            <a:pPr marL="457200" indent="-457200">
              <a:buFont typeface="+mj-lt"/>
              <a:buAutoNum type="arabicPeriod" startAt="3"/>
            </a:pPr>
            <a:r>
              <a:rPr lang="pt-BR" sz="2000" dirty="0" smtClean="0"/>
              <a:t>O mesmo será válido para as empresas que desejarem estender o horário de funcionamento no mês de dezembro, próximo ao Natal.</a:t>
            </a:r>
          </a:p>
          <a:p>
            <a:pPr marL="457200" indent="-457200">
              <a:buFont typeface="+mj-lt"/>
              <a:buAutoNum type="arabicPeriod" startAt="3"/>
            </a:pPr>
            <a:r>
              <a:rPr lang="pt-BR" sz="2000" dirty="0" smtClean="0"/>
              <a:t>Empresas que não são filiadas continuam podendo funcionar a qualquer dia, sem restrições de horário, desde que o trabalho fique integralmente por conta de seu(s) proprietário(s) devidamente identificado(s) no contrato social.</a:t>
            </a:r>
          </a:p>
          <a:p>
            <a:pPr marL="0" indent="0">
              <a:buNone/>
            </a:pPr>
            <a:r>
              <a:rPr lang="pt-BR" sz="2000" b="1" dirty="0" smtClean="0"/>
              <a:t>ATENÇÃO:</a:t>
            </a:r>
            <a:r>
              <a:rPr lang="pt-BR" sz="2000" dirty="0" smtClean="0"/>
              <a:t> é muito importante o cumprimento destas exigências, pois haverá fiscalização em todo o município nos feriados e qualquer irregularidade poderá gerar multas e passivos trabalhistas para as empresas.</a:t>
            </a:r>
            <a:endParaRPr lang="pt-BR" sz="2000" dirty="0"/>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504" y="2889504"/>
            <a:ext cx="2891246" cy="3892296"/>
          </a:xfrm>
          <a:prstGeom prst="rect">
            <a:avLst/>
          </a:prstGeom>
        </p:spPr>
      </p:pic>
    </p:spTree>
    <p:extLst>
      <p:ext uri="{BB962C8B-B14F-4D97-AF65-F5344CB8AC3E}">
        <p14:creationId xmlns:p14="http://schemas.microsoft.com/office/powerpoint/2010/main" val="369445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760" y="160523"/>
            <a:ext cx="10515600" cy="1325563"/>
          </a:xfrm>
        </p:spPr>
        <p:txBody>
          <a:bodyPr/>
          <a:lstStyle/>
          <a:p>
            <a:r>
              <a:rPr lang="pt-BR" b="1" dirty="0" smtClean="0"/>
              <a:t>Dia do Comerciário é Feriado?</a:t>
            </a:r>
            <a:endParaRPr lang="pt-BR" b="1" dirty="0"/>
          </a:p>
        </p:txBody>
      </p:sp>
      <p:sp>
        <p:nvSpPr>
          <p:cNvPr id="3" name="Espaço Reservado para Conteúdo 2"/>
          <p:cNvSpPr>
            <a:spLocks noGrp="1"/>
          </p:cNvSpPr>
          <p:nvPr>
            <p:ph idx="1"/>
          </p:nvPr>
        </p:nvSpPr>
        <p:spPr>
          <a:xfrm>
            <a:off x="746760" y="1420675"/>
            <a:ext cx="8475617" cy="5149941"/>
          </a:xfrm>
        </p:spPr>
        <p:txBody>
          <a:bodyPr>
            <a:noAutofit/>
          </a:bodyPr>
          <a:lstStyle/>
          <a:p>
            <a:pPr marL="0" indent="0">
              <a:buNone/>
            </a:pPr>
            <a:r>
              <a:rPr lang="pt-BR" sz="2000" dirty="0" smtClean="0"/>
              <a:t>Ao </a:t>
            </a:r>
            <a:r>
              <a:rPr lang="pt-BR" sz="2000" dirty="0"/>
              <a:t>contrário das outras </a:t>
            </a:r>
            <a:r>
              <a:rPr lang="pt-BR" sz="2000" dirty="0" err="1"/>
              <a:t>CCTs</a:t>
            </a:r>
            <a:r>
              <a:rPr lang="pt-BR" sz="2000" dirty="0"/>
              <a:t>, a data, que é concedida como homenagem aos comerciários, não será mais unificada, ou seja, ela deixa de ser comemorada na 3ª segunda-feira de agosto, e passa a ser concedida a cada funcionário uma folga remunerada no dia de seu aniversário. </a:t>
            </a:r>
            <a:endParaRPr lang="pt-BR" sz="2000" dirty="0" smtClean="0"/>
          </a:p>
          <a:p>
            <a:pPr marL="0" indent="0">
              <a:buNone/>
            </a:pPr>
            <a:r>
              <a:rPr lang="pt-BR" sz="2000" dirty="0" smtClean="0"/>
              <a:t>Porém</a:t>
            </a:r>
            <a:r>
              <a:rPr lang="pt-BR" sz="2000" dirty="0"/>
              <a:t>, com a reforma trabalhista e o fim da Contribuição Sindical Obrigatória, todas as ações dos Sindicatos passarão a valer apenas para integrantes de seu quadro social e isto inclui as Convenções Coletivas de Trabalho. </a:t>
            </a:r>
            <a:endParaRPr lang="pt-BR" sz="2000" dirty="0" smtClean="0"/>
          </a:p>
          <a:p>
            <a:pPr marL="0" indent="0">
              <a:buNone/>
            </a:pPr>
            <a:r>
              <a:rPr lang="pt-BR" sz="2000" dirty="0" smtClean="0"/>
              <a:t>Portanto</a:t>
            </a:r>
            <a:r>
              <a:rPr lang="pt-BR" sz="2000" dirty="0"/>
              <a:t>, poderão gozar dos termos desta CCT apenas as empresas filiadas e em dia com suas obrigações sindicais para com o Sicomércio e funcionários que já são sindicalizados ou que não se declararem contrários ao desconto da taxa negocial de seu Sindicato Laboral, prevista na CCT</a:t>
            </a:r>
            <a:r>
              <a:rPr lang="pt-BR" sz="2000" dirty="0" smtClean="0"/>
              <a:t>.</a:t>
            </a:r>
          </a:p>
          <a:p>
            <a:pPr marL="0" indent="0">
              <a:buNone/>
            </a:pPr>
            <a:r>
              <a:rPr lang="pt-BR" sz="2000" dirty="0" smtClean="0"/>
              <a:t>Então, </a:t>
            </a:r>
            <a:r>
              <a:rPr lang="pt-BR" sz="2000" b="1" dirty="0" smtClean="0"/>
              <a:t>A TERCEIRA SEGUNDA-FEIRA DE AGOSTO NÃO </a:t>
            </a:r>
            <a:r>
              <a:rPr lang="pt-BR" sz="2000" b="1" dirty="0"/>
              <a:t>É FERIADO E O COMÉRCIO </a:t>
            </a:r>
            <a:r>
              <a:rPr lang="pt-BR" sz="2000" b="1" dirty="0" smtClean="0"/>
              <a:t>FUNCIONA </a:t>
            </a:r>
            <a:r>
              <a:rPr lang="pt-BR" sz="2000" b="1" dirty="0"/>
              <a:t>NORMALMENTE</a:t>
            </a:r>
            <a:r>
              <a:rPr lang="pt-BR" sz="2000" dirty="0"/>
              <a:t>, mas só gozarão da folga alusiva ao Dia do Comerciário no dia de seu aniversário, os funcionários legalmente amparados pela CCT 2018-2020! </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504" y="2889504"/>
            <a:ext cx="2891246" cy="3892296"/>
          </a:xfrm>
          <a:prstGeom prst="rect">
            <a:avLst/>
          </a:prstGeom>
        </p:spPr>
      </p:pic>
    </p:spTree>
    <p:extLst>
      <p:ext uri="{BB962C8B-B14F-4D97-AF65-F5344CB8AC3E}">
        <p14:creationId xmlns:p14="http://schemas.microsoft.com/office/powerpoint/2010/main" val="373146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760" y="160523"/>
            <a:ext cx="10515600" cy="1325563"/>
          </a:xfrm>
        </p:spPr>
        <p:txBody>
          <a:bodyPr>
            <a:normAutofit/>
          </a:bodyPr>
          <a:lstStyle/>
          <a:p>
            <a:r>
              <a:rPr lang="pt-BR" sz="4000" b="1" dirty="0" smtClean="0"/>
              <a:t>Qual é o Prazo de Vigência Desta CCT?</a:t>
            </a:r>
            <a:endParaRPr lang="pt-BR" sz="4000" b="1" dirty="0"/>
          </a:p>
        </p:txBody>
      </p:sp>
      <p:sp>
        <p:nvSpPr>
          <p:cNvPr id="3" name="Espaço Reservado para Conteúdo 2"/>
          <p:cNvSpPr>
            <a:spLocks noGrp="1"/>
          </p:cNvSpPr>
          <p:nvPr>
            <p:ph idx="1"/>
          </p:nvPr>
        </p:nvSpPr>
        <p:spPr>
          <a:xfrm>
            <a:off x="746760" y="1420675"/>
            <a:ext cx="8553994" cy="5149941"/>
          </a:xfrm>
        </p:spPr>
        <p:txBody>
          <a:bodyPr>
            <a:noAutofit/>
          </a:bodyPr>
          <a:lstStyle/>
          <a:p>
            <a:pPr marL="0" indent="0">
              <a:buNone/>
            </a:pPr>
            <a:r>
              <a:rPr lang="pt-BR" sz="2000" dirty="0" smtClean="0"/>
              <a:t>A </a:t>
            </a:r>
            <a:r>
              <a:rPr lang="pt-BR" sz="2000" dirty="0"/>
              <a:t>presente CCT </a:t>
            </a:r>
            <a:r>
              <a:rPr lang="pt-BR" sz="2000" b="1" dirty="0"/>
              <a:t>será válida do dia 01/08/2018 ao dia 31/07/2020</a:t>
            </a:r>
            <a:r>
              <a:rPr lang="pt-BR" sz="2000" dirty="0"/>
              <a:t>, havendo durante esse período a possibilidade de se realizarem aditamentos que incluam ou excluam seus termos. </a:t>
            </a:r>
            <a:endParaRPr lang="pt-BR" sz="2000" dirty="0" smtClean="0"/>
          </a:p>
          <a:p>
            <a:pPr marL="0" indent="0">
              <a:buNone/>
            </a:pPr>
            <a:r>
              <a:rPr lang="pt-BR" sz="2000" dirty="0" smtClean="0"/>
              <a:t>Todo </a:t>
            </a:r>
            <a:r>
              <a:rPr lang="pt-BR" sz="2000" dirty="0"/>
              <a:t>e </a:t>
            </a:r>
            <a:r>
              <a:rPr lang="pt-BR" sz="2000" dirty="0" smtClean="0"/>
              <a:t>qualquer aditamento será amplamente divulgado para contadores e empresários filiados ao Sicomércio.</a:t>
            </a:r>
          </a:p>
          <a:p>
            <a:pPr marL="0" indent="0">
              <a:buNone/>
            </a:pPr>
            <a:r>
              <a:rPr lang="pt-BR" sz="2000" dirty="0" smtClean="0"/>
              <a:t>Outras informações acesse:</a:t>
            </a:r>
          </a:p>
          <a:p>
            <a:pPr marL="0" indent="0">
              <a:buNone/>
            </a:pPr>
            <a:r>
              <a:rPr lang="pt-BR" sz="2000" dirty="0" smtClean="0"/>
              <a:t> www.sicomercioresende.org.br</a:t>
            </a:r>
            <a:endParaRPr lang="pt-BR" sz="2000" dirty="0"/>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504" y="2889504"/>
            <a:ext cx="2891246" cy="3892296"/>
          </a:xfrm>
          <a:prstGeom prst="rect">
            <a:avLst/>
          </a:prstGeom>
        </p:spPr>
      </p:pic>
    </p:spTree>
    <p:extLst>
      <p:ext uri="{BB962C8B-B14F-4D97-AF65-F5344CB8AC3E}">
        <p14:creationId xmlns:p14="http://schemas.microsoft.com/office/powerpoint/2010/main" val="405212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760" y="160523"/>
            <a:ext cx="10515600" cy="1325563"/>
          </a:xfrm>
        </p:spPr>
        <p:txBody>
          <a:bodyPr>
            <a:normAutofit/>
          </a:bodyPr>
          <a:lstStyle/>
          <a:p>
            <a:r>
              <a:rPr lang="pt-BR" sz="4000" b="1" dirty="0" smtClean="0"/>
              <a:t>A CCT é Válida a Todas Empresas e Funcionários?</a:t>
            </a:r>
            <a:endParaRPr lang="pt-BR" sz="4000" b="1" dirty="0"/>
          </a:p>
        </p:txBody>
      </p:sp>
      <p:sp>
        <p:nvSpPr>
          <p:cNvPr id="3" name="Espaço Reservado para Conteúdo 2"/>
          <p:cNvSpPr>
            <a:spLocks noGrp="1"/>
          </p:cNvSpPr>
          <p:nvPr>
            <p:ph idx="1"/>
          </p:nvPr>
        </p:nvSpPr>
        <p:spPr>
          <a:xfrm>
            <a:off x="746760" y="1420675"/>
            <a:ext cx="8553994" cy="5149941"/>
          </a:xfrm>
        </p:spPr>
        <p:txBody>
          <a:bodyPr>
            <a:noAutofit/>
          </a:bodyPr>
          <a:lstStyle/>
          <a:p>
            <a:pPr marL="0" indent="0">
              <a:buNone/>
            </a:pPr>
            <a:r>
              <a:rPr lang="pt-BR" sz="2000" dirty="0" smtClean="0"/>
              <a:t>Esta </a:t>
            </a:r>
            <a:r>
              <a:rPr lang="pt-BR" sz="2000" dirty="0"/>
              <a:t>será a principal mudança para os próximos anos. Com a reforma trabalhista e o fim da Contribuição Sindical Obrigatória, </a:t>
            </a:r>
            <a:r>
              <a:rPr lang="pt-BR" sz="2000" b="1" dirty="0"/>
              <a:t>TODAS AS AÇÕES DOS SINDICATOS PASSARÃO A VALER APENAS PARA FILIADOS E CONTRIBUINTES</a:t>
            </a:r>
            <a:r>
              <a:rPr lang="pt-BR" sz="2000" dirty="0"/>
              <a:t>. </a:t>
            </a:r>
            <a:r>
              <a:rPr lang="pt-BR" sz="2000" dirty="0" smtClean="0"/>
              <a:t>Portanto</a:t>
            </a:r>
            <a:r>
              <a:rPr lang="pt-BR" sz="2000" dirty="0"/>
              <a:t>, poderão gozar dos termos desta CCT apenas as empresas filiadas e em dia com suas obrigações sindicais para com o Sicomércio. </a:t>
            </a:r>
            <a:endParaRPr lang="pt-BR" sz="2000" dirty="0" smtClean="0"/>
          </a:p>
          <a:p>
            <a:pPr marL="0" indent="0">
              <a:buNone/>
            </a:pPr>
            <a:r>
              <a:rPr lang="pt-BR" sz="2000" dirty="0" smtClean="0"/>
              <a:t>No </a:t>
            </a:r>
            <a:r>
              <a:rPr lang="pt-BR" sz="2000" dirty="0"/>
              <a:t>caso dos funcionários, estarão resguardados pela atual CCT apenas os sindicalizados ou aqueles que aceitarem o desconto da taxa negocial de seu Sindicato Laboral. </a:t>
            </a:r>
            <a:endParaRPr lang="pt-BR" sz="2000" dirty="0" smtClean="0"/>
          </a:p>
          <a:p>
            <a:pPr marL="0" indent="0">
              <a:buNone/>
            </a:pPr>
            <a:r>
              <a:rPr lang="pt-BR" sz="2000" dirty="0" smtClean="0"/>
              <a:t>Esta </a:t>
            </a:r>
            <a:r>
              <a:rPr lang="pt-BR" sz="2000" dirty="0"/>
              <a:t>medida torna o sistema sindical mais democrático, ao permitir que empresas e empregados escolham se desejam ou não fazer parte dos sindicatos e serem amparados pelos termos das convenções negociadas entre os mesmos. </a:t>
            </a:r>
            <a:endParaRPr lang="pt-BR" sz="2000" dirty="0" smtClean="0"/>
          </a:p>
          <a:p>
            <a:pPr marL="0" indent="0">
              <a:buNone/>
            </a:pPr>
            <a:r>
              <a:rPr lang="pt-BR" sz="2000" b="1" dirty="0" smtClean="0"/>
              <a:t>MAS ATENÇÃO</a:t>
            </a:r>
            <a:r>
              <a:rPr lang="pt-BR" sz="2000" dirty="0" smtClean="0"/>
              <a:t>, esta </a:t>
            </a:r>
            <a:r>
              <a:rPr lang="pt-BR" sz="2000" dirty="0"/>
              <a:t>CCT só é válida na íntegra, ou seja, empresas e funcionários que por opção não são filiados ou contribuintes de seus sindicatos deverão continuar pautando as relações de trabalho estritamente com base na CLT, não podendo usufruir de NENHUMA cláusula da CCT 2018-2020, sob o risco de fiscalização e </a:t>
            </a:r>
            <a:r>
              <a:rPr lang="pt-BR" sz="2000" dirty="0" smtClean="0"/>
              <a:t>aplicação de multas e passivos trabalhistas em caso de descumprimento.</a:t>
            </a:r>
            <a:endParaRPr lang="pt-BR" sz="2000" dirty="0"/>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504" y="2889504"/>
            <a:ext cx="2891246" cy="3892296"/>
          </a:xfrm>
          <a:prstGeom prst="rect">
            <a:avLst/>
          </a:prstGeom>
        </p:spPr>
      </p:pic>
    </p:spTree>
    <p:extLst>
      <p:ext uri="{BB962C8B-B14F-4D97-AF65-F5344CB8AC3E}">
        <p14:creationId xmlns:p14="http://schemas.microsoft.com/office/powerpoint/2010/main" val="42942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760" y="160523"/>
            <a:ext cx="10515600" cy="1325563"/>
          </a:xfrm>
        </p:spPr>
        <p:txBody>
          <a:bodyPr>
            <a:normAutofit/>
          </a:bodyPr>
          <a:lstStyle/>
          <a:p>
            <a:r>
              <a:rPr lang="pt-BR" sz="4000" b="1" dirty="0" smtClean="0"/>
              <a:t>Pra Quais Cidades vale Esta CCT?</a:t>
            </a:r>
            <a:endParaRPr lang="pt-BR" sz="4000" b="1" dirty="0"/>
          </a:p>
        </p:txBody>
      </p:sp>
      <p:sp>
        <p:nvSpPr>
          <p:cNvPr id="3" name="Espaço Reservado para Conteúdo 2"/>
          <p:cNvSpPr>
            <a:spLocks noGrp="1"/>
          </p:cNvSpPr>
          <p:nvPr>
            <p:ph idx="1"/>
          </p:nvPr>
        </p:nvSpPr>
        <p:spPr>
          <a:xfrm>
            <a:off x="746760" y="1420675"/>
            <a:ext cx="8553994" cy="5149941"/>
          </a:xfrm>
        </p:spPr>
        <p:txBody>
          <a:bodyPr>
            <a:noAutofit/>
          </a:bodyPr>
          <a:lstStyle/>
          <a:p>
            <a:pPr marL="0" indent="0">
              <a:buNone/>
            </a:pPr>
            <a:r>
              <a:rPr lang="pt-BR" sz="2000" dirty="0" smtClean="0"/>
              <a:t>A princípio, por questões legais, esta CCT será válida apenas para empresas do Comércio Varejista e funcionários que atuem no município de Resende.</a:t>
            </a:r>
          </a:p>
          <a:p>
            <a:pPr marL="0" indent="0">
              <a:buNone/>
            </a:pPr>
            <a:r>
              <a:rPr lang="pt-BR" sz="2000" dirty="0" smtClean="0"/>
              <a:t>Porém, dentro em breve, a mesma poderá ser aplicada também para aqueles localizados no município de Itatiaia.</a:t>
            </a:r>
            <a:endParaRPr lang="pt-BR" sz="2000" dirty="0"/>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504" y="2889504"/>
            <a:ext cx="2891246" cy="3892296"/>
          </a:xfrm>
          <a:prstGeom prst="rect">
            <a:avLst/>
          </a:prstGeom>
        </p:spPr>
      </p:pic>
    </p:spTree>
    <p:extLst>
      <p:ext uri="{BB962C8B-B14F-4D97-AF65-F5344CB8AC3E}">
        <p14:creationId xmlns:p14="http://schemas.microsoft.com/office/powerpoint/2010/main" val="1162093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864652728"/>
              </p:ext>
            </p:extLst>
          </p:nvPr>
        </p:nvGraphicFramePr>
        <p:xfrm>
          <a:off x="1776549" y="156754"/>
          <a:ext cx="9196251" cy="6583680"/>
        </p:xfrm>
        <a:graphic>
          <a:graphicData uri="http://schemas.openxmlformats.org/drawingml/2006/table">
            <a:tbl>
              <a:tblPr firstRow="1" firstCol="1" bandRow="1">
                <a:tableStyleId>{5C22544A-7EE6-4342-B048-85BDC9FD1C3A}</a:tableStyleId>
              </a:tblPr>
              <a:tblGrid>
                <a:gridCol w="3495478">
                  <a:extLst>
                    <a:ext uri="{9D8B030D-6E8A-4147-A177-3AD203B41FA5}">
                      <a16:colId xmlns:a16="http://schemas.microsoft.com/office/drawing/2014/main" val="4129117298"/>
                    </a:ext>
                  </a:extLst>
                </a:gridCol>
                <a:gridCol w="5700773">
                  <a:extLst>
                    <a:ext uri="{9D8B030D-6E8A-4147-A177-3AD203B41FA5}">
                      <a16:colId xmlns:a16="http://schemas.microsoft.com/office/drawing/2014/main" val="536351459"/>
                    </a:ext>
                  </a:extLst>
                </a:gridCol>
              </a:tblGrid>
              <a:tr h="590545">
                <a:tc gridSpan="2">
                  <a:txBody>
                    <a:bodyPr/>
                    <a:lstStyle/>
                    <a:p>
                      <a:pPr marL="124460" marR="17145" indent="-124460" algn="ctr">
                        <a:lnSpc>
                          <a:spcPct val="107000"/>
                        </a:lnSpc>
                        <a:spcAft>
                          <a:spcPts val="800"/>
                        </a:spcAft>
                      </a:pPr>
                      <a:r>
                        <a:rPr lang="pt-BR" sz="2400" dirty="0" smtClean="0">
                          <a:effectLst/>
                        </a:rPr>
                        <a:t>DEMAIS ITENS SEGUEM</a:t>
                      </a:r>
                      <a:r>
                        <a:rPr lang="pt-BR" sz="2400" baseline="0" dirty="0" smtClean="0">
                          <a:effectLst/>
                        </a:rPr>
                        <a:t> CLT</a:t>
                      </a:r>
                      <a:endParaRPr lang="pt-B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hMerge="1">
                  <a:txBody>
                    <a:bodyPr/>
                    <a:lstStyle/>
                    <a:p>
                      <a:pPr marR="16510" algn="ctr">
                        <a:lnSpc>
                          <a:spcPct val="107000"/>
                        </a:lnSpc>
                        <a:spcAft>
                          <a:spcPts val="800"/>
                        </a:spcAft>
                      </a:pP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3746698511"/>
                  </a:ext>
                </a:extLst>
              </a:tr>
              <a:tr h="315946">
                <a:tc>
                  <a:txBody>
                    <a:bodyPr/>
                    <a:lstStyle/>
                    <a:p>
                      <a:pPr marR="18415" algn="ctr">
                        <a:lnSpc>
                          <a:spcPct val="107000"/>
                        </a:lnSpc>
                        <a:spcAft>
                          <a:spcPts val="800"/>
                        </a:spcAft>
                      </a:pPr>
                      <a:r>
                        <a:rPr lang="pt-BR" sz="1400" dirty="0">
                          <a:effectLst/>
                        </a:rPr>
                        <a:t>Piso Salarial</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tc>
                  <a:txBody>
                    <a:bodyPr/>
                    <a:lstStyle/>
                    <a:p>
                      <a:pPr algn="ctr">
                        <a:lnSpc>
                          <a:spcPct val="107000"/>
                        </a:lnSpc>
                        <a:spcAft>
                          <a:spcPts val="800"/>
                        </a:spcAft>
                      </a:pPr>
                      <a:r>
                        <a:rPr lang="pt-BR" sz="1400" dirty="0">
                          <a:effectLst/>
                        </a:rPr>
                        <a:t>Piso do Estado (R$1.237.33) – retroativo a 01/03/2018.</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2213214077"/>
                  </a:ext>
                </a:extLst>
              </a:tr>
              <a:tr h="315946">
                <a:tc>
                  <a:txBody>
                    <a:bodyPr/>
                    <a:lstStyle/>
                    <a:p>
                      <a:pPr marL="3175" algn="ctr">
                        <a:lnSpc>
                          <a:spcPct val="107000"/>
                        </a:lnSpc>
                        <a:spcAft>
                          <a:spcPts val="800"/>
                        </a:spcAft>
                      </a:pPr>
                      <a:r>
                        <a:rPr lang="pt-BR" sz="1400" dirty="0">
                          <a:effectLst/>
                        </a:rPr>
                        <a:t>Reajuste Salarial - acima do piso</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a:txBody>
                    <a:bodyPr/>
                    <a:lstStyle/>
                    <a:p>
                      <a:pPr marR="15875" algn="ctr">
                        <a:lnSpc>
                          <a:spcPct val="107000"/>
                        </a:lnSpc>
                        <a:spcAft>
                          <a:spcPts val="800"/>
                        </a:spcAft>
                      </a:pPr>
                      <a:r>
                        <a:rPr lang="pt-BR" sz="1400">
                          <a:effectLst/>
                        </a:rPr>
                        <a:t>Livre negociação.</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2424502809"/>
                  </a:ext>
                </a:extLst>
              </a:tr>
              <a:tr h="632600">
                <a:tc>
                  <a:txBody>
                    <a:bodyPr/>
                    <a:lstStyle/>
                    <a:p>
                      <a:pPr marR="19685" algn="ctr">
                        <a:lnSpc>
                          <a:spcPct val="107000"/>
                        </a:lnSpc>
                        <a:spcAft>
                          <a:spcPts val="800"/>
                        </a:spcAft>
                      </a:pPr>
                      <a:r>
                        <a:rPr lang="pt-BR" sz="1400" dirty="0">
                          <a:effectLst/>
                        </a:rPr>
                        <a:t>Hora Extra</a:t>
                      </a:r>
                      <a:br>
                        <a:rPr lang="pt-BR" sz="1400" dirty="0">
                          <a:effectLst/>
                        </a:rPr>
                      </a:br>
                      <a:r>
                        <a:rPr lang="pt-BR" sz="1400" dirty="0">
                          <a:effectLst/>
                        </a:rPr>
                        <a:t>De segunda a sábado</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a:txBody>
                    <a:bodyPr/>
                    <a:lstStyle/>
                    <a:p>
                      <a:pPr marR="15875" algn="ctr">
                        <a:lnSpc>
                          <a:spcPct val="107000"/>
                        </a:lnSpc>
                        <a:spcAft>
                          <a:spcPts val="800"/>
                        </a:spcAft>
                      </a:pPr>
                      <a:r>
                        <a:rPr lang="pt-BR" sz="1400" dirty="0">
                          <a:effectLst/>
                        </a:rPr>
                        <a:t>50%</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3611325286"/>
                  </a:ext>
                </a:extLst>
              </a:tr>
              <a:tr h="590545">
                <a:tc>
                  <a:txBody>
                    <a:bodyPr/>
                    <a:lstStyle/>
                    <a:p>
                      <a:pPr marL="38100" algn="ctr">
                        <a:lnSpc>
                          <a:spcPct val="107000"/>
                        </a:lnSpc>
                        <a:spcAft>
                          <a:spcPts val="800"/>
                        </a:spcAft>
                      </a:pPr>
                      <a:r>
                        <a:rPr lang="pt-BR" sz="1400">
                          <a:effectLst/>
                        </a:rPr>
                        <a:t>Hora Extra </a:t>
                      </a:r>
                      <a:br>
                        <a:rPr lang="pt-BR" sz="1400">
                          <a:effectLst/>
                        </a:rPr>
                      </a:br>
                      <a:r>
                        <a:rPr lang="pt-BR" sz="1400">
                          <a:effectLst/>
                        </a:rPr>
                        <a:t>Dias Especiais - Sábados que antecedem</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a:txBody>
                    <a:bodyPr/>
                    <a:lstStyle/>
                    <a:p>
                      <a:pPr marR="15875" algn="ctr">
                        <a:lnSpc>
                          <a:spcPct val="107000"/>
                        </a:lnSpc>
                        <a:spcAft>
                          <a:spcPts val="800"/>
                        </a:spcAft>
                      </a:pPr>
                      <a:r>
                        <a:rPr lang="pt-BR" sz="1400" dirty="0">
                          <a:effectLst/>
                        </a:rPr>
                        <a:t>50%</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2990074197"/>
                  </a:ext>
                </a:extLst>
              </a:tr>
              <a:tr h="315946">
                <a:tc>
                  <a:txBody>
                    <a:bodyPr/>
                    <a:lstStyle/>
                    <a:p>
                      <a:pPr marR="17780" algn="ctr">
                        <a:lnSpc>
                          <a:spcPct val="107000"/>
                        </a:lnSpc>
                        <a:spcAft>
                          <a:spcPts val="800"/>
                        </a:spcAft>
                      </a:pPr>
                      <a:r>
                        <a:rPr lang="pt-BR" sz="1400">
                          <a:effectLst/>
                        </a:rPr>
                        <a:t>HE Domingos</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a:txBody>
                    <a:bodyPr/>
                    <a:lstStyle/>
                    <a:p>
                      <a:pPr marR="17780" algn="ctr">
                        <a:lnSpc>
                          <a:spcPct val="107000"/>
                        </a:lnSpc>
                        <a:spcAft>
                          <a:spcPts val="800"/>
                        </a:spcAft>
                      </a:pPr>
                      <a:r>
                        <a:rPr lang="pt-BR" sz="1400" dirty="0">
                          <a:effectLst/>
                        </a:rPr>
                        <a:t>Dobra (100%)</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1298524349"/>
                  </a:ext>
                </a:extLst>
              </a:tr>
              <a:tr h="590545">
                <a:tc>
                  <a:txBody>
                    <a:bodyPr/>
                    <a:lstStyle/>
                    <a:p>
                      <a:pPr algn="ctr">
                        <a:lnSpc>
                          <a:spcPct val="107000"/>
                        </a:lnSpc>
                        <a:spcAft>
                          <a:spcPts val="800"/>
                        </a:spcAft>
                      </a:pPr>
                      <a:r>
                        <a:rPr lang="pt-BR" sz="1400">
                          <a:effectLst/>
                        </a:rPr>
                        <a:t>Hora Extra</a:t>
                      </a:r>
                      <a:br>
                        <a:rPr lang="pt-BR" sz="1400">
                          <a:effectLst/>
                        </a:rPr>
                      </a:br>
                      <a:r>
                        <a:rPr lang="pt-BR" sz="1400">
                          <a:effectLst/>
                        </a:rPr>
                        <a:t>Feriados: Federais, Estaduais, Municipais</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a:txBody>
                    <a:bodyPr/>
                    <a:lstStyle/>
                    <a:p>
                      <a:pPr marR="17780" algn="ctr">
                        <a:lnSpc>
                          <a:spcPct val="107000"/>
                        </a:lnSpc>
                        <a:spcAft>
                          <a:spcPts val="800"/>
                        </a:spcAft>
                      </a:pPr>
                      <a:r>
                        <a:rPr lang="pt-BR" sz="1400" dirty="0">
                          <a:effectLst/>
                        </a:rPr>
                        <a:t>Dobra (100%).</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1801370529"/>
                  </a:ext>
                </a:extLst>
              </a:tr>
              <a:tr h="870494">
                <a:tc>
                  <a:txBody>
                    <a:bodyPr/>
                    <a:lstStyle/>
                    <a:p>
                      <a:pPr marL="60960" algn="ctr">
                        <a:lnSpc>
                          <a:spcPct val="107000"/>
                        </a:lnSpc>
                        <a:spcAft>
                          <a:spcPts val="800"/>
                        </a:spcAft>
                      </a:pPr>
                      <a:r>
                        <a:rPr lang="pt-BR" sz="1400">
                          <a:effectLst/>
                        </a:rPr>
                        <a:t>Empregados que trabalham aos domingos</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tc>
                  <a:txBody>
                    <a:bodyPr/>
                    <a:lstStyle/>
                    <a:p>
                      <a:pPr marL="48895" algn="ctr">
                        <a:lnSpc>
                          <a:spcPct val="107000"/>
                        </a:lnSpc>
                        <a:spcAft>
                          <a:spcPts val="800"/>
                        </a:spcAft>
                      </a:pPr>
                      <a:r>
                        <a:rPr lang="pt-BR" sz="1400" dirty="0">
                          <a:effectLst/>
                        </a:rPr>
                        <a:t>Trabalho no domingo liberado de acordo com os parâmetros da CLT e/ou por compensação do DSR. </a:t>
                      </a:r>
                      <a:br>
                        <a:rPr lang="pt-BR" sz="1400" dirty="0">
                          <a:effectLst/>
                        </a:rPr>
                      </a:br>
                      <a:r>
                        <a:rPr lang="pt-BR" sz="1400" dirty="0">
                          <a:effectLst/>
                        </a:rPr>
                        <a:t>(</a:t>
                      </a:r>
                      <a:r>
                        <a:rPr lang="pt-BR" sz="1400" u="sng" dirty="0">
                          <a:effectLst/>
                        </a:rPr>
                        <a:t>formulário de compensação disponível para filiados Sicomércio</a:t>
                      </a:r>
                      <a:r>
                        <a:rPr lang="pt-BR" sz="1400" dirty="0">
                          <a:effectLst/>
                        </a:rPr>
                        <a:t>)</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extLst>
                  <a:ext uri="{0D108BD9-81ED-4DB2-BD59-A6C34878D82A}">
                    <a16:rowId xmlns:a16="http://schemas.microsoft.com/office/drawing/2014/main" val="2072941879"/>
                  </a:ext>
                </a:extLst>
              </a:tr>
              <a:tr h="998911">
                <a:tc>
                  <a:txBody>
                    <a:bodyPr/>
                    <a:lstStyle/>
                    <a:p>
                      <a:pPr marR="18415" algn="ctr">
                        <a:lnSpc>
                          <a:spcPct val="107000"/>
                        </a:lnSpc>
                        <a:spcAft>
                          <a:spcPts val="800"/>
                        </a:spcAft>
                      </a:pPr>
                      <a:r>
                        <a:rPr lang="pt-BR" sz="1400">
                          <a:effectLst/>
                        </a:rPr>
                        <a:t>Quebra de Caixa</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tc>
                  <a:txBody>
                    <a:bodyPr/>
                    <a:lstStyle/>
                    <a:p>
                      <a:pPr marR="16510" algn="ctr">
                        <a:lnSpc>
                          <a:spcPct val="107000"/>
                        </a:lnSpc>
                        <a:spcAft>
                          <a:spcPts val="800"/>
                        </a:spcAft>
                      </a:pPr>
                      <a:r>
                        <a:rPr lang="pt-BR" sz="1400" dirty="0">
                          <a:effectLst/>
                        </a:rPr>
                        <a:t>Não existe, sendo assegurada a suspensão do pagamento a quem já recebe.</a:t>
                      </a:r>
                      <a:br>
                        <a:rPr lang="pt-BR" sz="1400" dirty="0">
                          <a:effectLst/>
                        </a:rPr>
                      </a:br>
                      <a:r>
                        <a:rPr lang="pt-BR" sz="1400" dirty="0">
                          <a:effectLst/>
                        </a:rPr>
                        <a:t>(</a:t>
                      </a:r>
                      <a:r>
                        <a:rPr lang="pt-BR" sz="1400" u="sng" dirty="0">
                          <a:effectLst/>
                        </a:rPr>
                        <a:t>Filiados Sicomércio podem solicitar o modelo de contrato de trabalho prevendo desconto de diferença, mesmo sem quebra de caixa</a:t>
                      </a:r>
                      <a:r>
                        <a:rPr lang="pt-BR" sz="1400" dirty="0">
                          <a:effectLst/>
                        </a:rPr>
                        <a:t>)</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extLst>
                  <a:ext uri="{0D108BD9-81ED-4DB2-BD59-A6C34878D82A}">
                    <a16:rowId xmlns:a16="http://schemas.microsoft.com/office/drawing/2014/main" val="607282844"/>
                  </a:ext>
                </a:extLst>
              </a:tr>
              <a:tr h="315946">
                <a:tc>
                  <a:txBody>
                    <a:bodyPr/>
                    <a:lstStyle/>
                    <a:p>
                      <a:pPr marL="45720" algn="ctr">
                        <a:lnSpc>
                          <a:spcPct val="107000"/>
                        </a:lnSpc>
                        <a:spcAft>
                          <a:spcPts val="800"/>
                        </a:spcAft>
                      </a:pPr>
                      <a:r>
                        <a:rPr lang="pt-BR" sz="1400">
                          <a:effectLst/>
                        </a:rPr>
                        <a:t>Abono de falta - matrimônio</a:t>
                      </a:r>
                      <a:endParaRPr lang="pt-BR" sz="14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tc>
                  <a:txBody>
                    <a:bodyPr/>
                    <a:lstStyle/>
                    <a:p>
                      <a:pPr marL="31750" algn="ctr">
                        <a:lnSpc>
                          <a:spcPct val="107000"/>
                        </a:lnSpc>
                        <a:spcAft>
                          <a:spcPts val="800"/>
                        </a:spcAft>
                      </a:pPr>
                      <a:r>
                        <a:rPr lang="pt-BR" sz="1400" dirty="0">
                          <a:effectLst/>
                        </a:rPr>
                        <a:t>até 3 dias consecutivos.</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tc>
                <a:extLst>
                  <a:ext uri="{0D108BD9-81ED-4DB2-BD59-A6C34878D82A}">
                    <a16:rowId xmlns:a16="http://schemas.microsoft.com/office/drawing/2014/main" val="3656717162"/>
                  </a:ext>
                </a:extLst>
              </a:tr>
              <a:tr h="1046256">
                <a:tc>
                  <a:txBody>
                    <a:bodyPr/>
                    <a:lstStyle/>
                    <a:p>
                      <a:pPr marR="18415" algn="ctr">
                        <a:lnSpc>
                          <a:spcPct val="107000"/>
                        </a:lnSpc>
                        <a:spcAft>
                          <a:spcPts val="800"/>
                        </a:spcAft>
                      </a:pPr>
                      <a:r>
                        <a:rPr lang="pt-BR" sz="1400" dirty="0">
                          <a:effectLst/>
                        </a:rPr>
                        <a:t>Banco de Horas</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tc>
                  <a:txBody>
                    <a:bodyPr/>
                    <a:lstStyle/>
                    <a:p>
                      <a:pPr marR="16510" algn="ctr">
                        <a:lnSpc>
                          <a:spcPct val="107000"/>
                        </a:lnSpc>
                        <a:spcAft>
                          <a:spcPts val="800"/>
                        </a:spcAft>
                      </a:pPr>
                      <a:r>
                        <a:rPr lang="pt-BR" sz="1400" dirty="0">
                          <a:effectLst/>
                        </a:rPr>
                        <a:t>Semestral, sem anuência dos Sindicatos e sem pagamento de taxas sob qualquer hipótese.</a:t>
                      </a:r>
                      <a:br>
                        <a:rPr lang="pt-BR" sz="1400" dirty="0">
                          <a:effectLst/>
                        </a:rPr>
                      </a:br>
                      <a:r>
                        <a:rPr lang="pt-BR" sz="1400" dirty="0">
                          <a:effectLst/>
                        </a:rPr>
                        <a:t>(</a:t>
                      </a:r>
                      <a:r>
                        <a:rPr lang="pt-BR" sz="1400" u="sng" dirty="0">
                          <a:effectLst/>
                        </a:rPr>
                        <a:t>Filiados Sicomércio podem solicitar modelo de banco de horas e contrato empresa/funcionário</a:t>
                      </a:r>
                      <a:r>
                        <a:rPr lang="pt-BR" sz="1400" dirty="0">
                          <a:effectLst/>
                        </a:rPr>
                        <a:t>)</a:t>
                      </a:r>
                      <a:endParaRPr lang="pt-B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7780" marR="0" marT="19050" marB="0" anchor="ctr"/>
                </a:tc>
                <a:extLst>
                  <a:ext uri="{0D108BD9-81ED-4DB2-BD59-A6C34878D82A}">
                    <a16:rowId xmlns:a16="http://schemas.microsoft.com/office/drawing/2014/main" val="1246410355"/>
                  </a:ext>
                </a:extLst>
              </a:tr>
            </a:tbl>
          </a:graphicData>
        </a:graphic>
      </p:graphicFrame>
    </p:spTree>
    <p:extLst>
      <p:ext uri="{BB962C8B-B14F-4D97-AF65-F5344CB8AC3E}">
        <p14:creationId xmlns:p14="http://schemas.microsoft.com/office/powerpoint/2010/main" val="89124138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3040</TotalTime>
  <Words>660</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Calibri Light</vt:lpstr>
      <vt:lpstr>Tema do Office</vt:lpstr>
      <vt:lpstr>Apresentação do PowerPoint</vt:lpstr>
      <vt:lpstr>Apresentação do PowerPoint</vt:lpstr>
      <vt:lpstr>Posso Exigir Trabalho Nos Feriados?</vt:lpstr>
      <vt:lpstr>Posso Exigir Trabalho Nos Feriados?</vt:lpstr>
      <vt:lpstr>Dia do Comerciário é Feriado?</vt:lpstr>
      <vt:lpstr>Qual é o Prazo de Vigência Desta CCT?</vt:lpstr>
      <vt:lpstr>A CCT é Válida a Todas Empresas e Funcionários?</vt:lpstr>
      <vt:lpstr>Pra Quais Cidades vale Esta CCT?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Gerente</dc:creator>
  <cp:lastModifiedBy>Gerente</cp:lastModifiedBy>
  <cp:revision>11</cp:revision>
  <cp:lastPrinted>2018-08-29T17:29:14Z</cp:lastPrinted>
  <dcterms:created xsi:type="dcterms:W3CDTF">2018-08-28T18:23:46Z</dcterms:created>
  <dcterms:modified xsi:type="dcterms:W3CDTF">2018-10-16T16:29:41Z</dcterms:modified>
</cp:coreProperties>
</file>